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Almarai" charset="1" panose="00000000000000000000"/>
      <p:regular r:id="rId27"/>
    </p:embeddedFont>
    <p:embeddedFont>
      <p:font typeface="Almarai Bold" charset="1" panose="000000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3.jpeg>
</file>

<file path=ppt/media/image4.pn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7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8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9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3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4.png" Type="http://schemas.openxmlformats.org/officeDocument/2006/relationships/image"/><Relationship Id="rId9" Target="../media/image1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1E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65940" y="-491592"/>
            <a:ext cx="8754599" cy="8754599"/>
          </a:xfrm>
          <a:custGeom>
            <a:avLst/>
            <a:gdLst/>
            <a:ahLst/>
            <a:cxnLst/>
            <a:rect r="r" b="b" t="t" l="l"/>
            <a:pathLst>
              <a:path h="8754599" w="8754599">
                <a:moveTo>
                  <a:pt x="0" y="0"/>
                </a:moveTo>
                <a:lnTo>
                  <a:pt x="8754598" y="0"/>
                </a:lnTo>
                <a:lnTo>
                  <a:pt x="8754598" y="8754599"/>
                </a:lnTo>
                <a:lnTo>
                  <a:pt x="0" y="8754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201419" y="5061812"/>
            <a:ext cx="5246522" cy="7495031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57142" t="0" r="-57142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2201419" y="5061812"/>
            <a:ext cx="5246522" cy="7495031"/>
            <a:chOff x="0" y="0"/>
            <a:chExt cx="444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01730" t="0" r="-20173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9144000" y="6196748"/>
            <a:ext cx="2564685" cy="3663835"/>
            <a:chOff x="0" y="0"/>
            <a:chExt cx="444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01730" t="0" r="-20173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01730" t="0" r="-20173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805262" y="-3450194"/>
            <a:ext cx="6752859" cy="9646942"/>
            <a:chOff x="0" y="0"/>
            <a:chExt cx="4445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6"/>
              <a:stretch>
                <a:fillRect l="-21428" t="0" r="-21428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8805262" y="-3450194"/>
            <a:ext cx="6752859" cy="9646942"/>
            <a:chOff x="0" y="0"/>
            <a:chExt cx="4445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01730" t="0" r="-20173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5400000">
            <a:off x="16605949" y="3464712"/>
            <a:ext cx="841991" cy="84199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126211" t="0" r="-126211" b="0"/>
              </a:stretch>
            </a:blip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-5976625" y="4306703"/>
            <a:ext cx="8754599" cy="8754599"/>
          </a:xfrm>
          <a:custGeom>
            <a:avLst/>
            <a:gdLst/>
            <a:ahLst/>
            <a:cxnLst/>
            <a:rect r="r" b="b" t="t" l="l"/>
            <a:pathLst>
              <a:path h="8754599" w="8754599">
                <a:moveTo>
                  <a:pt x="0" y="0"/>
                </a:moveTo>
                <a:lnTo>
                  <a:pt x="8754599" y="0"/>
                </a:lnTo>
                <a:lnTo>
                  <a:pt x="8754599" y="8754599"/>
                </a:lnTo>
                <a:lnTo>
                  <a:pt x="0" y="8754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75729" y="5948505"/>
            <a:ext cx="10627672" cy="884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9"/>
              </a:lnSpc>
            </a:pPr>
            <a:r>
              <a:rPr lang="en-US" sz="2829" spc="432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Presented by: Abdallah Mohammed Hegazy 2205228</a:t>
            </a:r>
          </a:p>
          <a:p>
            <a:pPr algn="l" marL="0" indent="0" lvl="0">
              <a:lnSpc>
                <a:spcPts val="3479"/>
              </a:lnSpc>
              <a:spcBef>
                <a:spcPct val="0"/>
              </a:spcBef>
            </a:pPr>
            <a:r>
              <a:rPr lang="en-US" sz="2829" spc="432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                   Ziad Mahmmoud Abdeljwad   2205024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75729" y="2412508"/>
            <a:ext cx="14190211" cy="147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6"/>
              </a:lnSpc>
            </a:pPr>
            <a:r>
              <a:rPr lang="en-US" sz="9555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DNS Cache Poisoning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75729" y="3885708"/>
            <a:ext cx="7231514" cy="147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6"/>
              </a:lnSpc>
            </a:pPr>
            <a:r>
              <a:rPr lang="en-US" sz="9555" b="true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Protection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91592" y="1717521"/>
            <a:ext cx="6376662" cy="637666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82767" y="1296526"/>
            <a:ext cx="7594311" cy="7493330"/>
            <a:chOff x="0" y="0"/>
            <a:chExt cx="812800" cy="8019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01992"/>
            </a:xfrm>
            <a:custGeom>
              <a:avLst/>
              <a:gdLst/>
              <a:ahLst/>
              <a:cxnLst/>
              <a:rect r="r" b="b" t="t" l="l"/>
              <a:pathLst>
                <a:path h="801992" w="812800">
                  <a:moveTo>
                    <a:pt x="406400" y="0"/>
                  </a:moveTo>
                  <a:cubicBezTo>
                    <a:pt x="181951" y="0"/>
                    <a:pt x="0" y="179532"/>
                    <a:pt x="0" y="400996"/>
                  </a:cubicBezTo>
                  <a:cubicBezTo>
                    <a:pt x="0" y="622460"/>
                    <a:pt x="181951" y="801992"/>
                    <a:pt x="406400" y="801992"/>
                  </a:cubicBezTo>
                  <a:cubicBezTo>
                    <a:pt x="630849" y="801992"/>
                    <a:pt x="812800" y="622460"/>
                    <a:pt x="812800" y="400996"/>
                  </a:cubicBezTo>
                  <a:cubicBezTo>
                    <a:pt x="812800" y="179532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160" r="0" b="-16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5400000">
            <a:off x="14391539" y="875530"/>
            <a:ext cx="841991" cy="84199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144000" y="554945"/>
            <a:ext cx="6822057" cy="85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  <a:spcBef>
                <a:spcPct val="0"/>
              </a:spcBef>
            </a:pPr>
            <a:r>
              <a:rPr lang="en-US" b="true" sz="4940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SMOTE Function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277078" y="2009736"/>
            <a:ext cx="9779149" cy="4267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3"/>
              </a:lnSpc>
            </a:pPr>
            <a:r>
              <a:rPr lang="en-US" sz="3038" b="true">
                <a:solidFill>
                  <a:srgbClr val="FFFBFB"/>
                </a:solidFill>
                <a:latin typeface="Almarai Bold"/>
                <a:ea typeface="Almarai Bold"/>
                <a:cs typeface="Almarai Bold"/>
                <a:sym typeface="Almarai Bold"/>
              </a:rPr>
              <a:t>Smote function </a:t>
            </a:r>
            <a:r>
              <a:rPr lang="en-US" sz="3038" b="true">
                <a:solidFill>
                  <a:srgbClr val="FFFBFB"/>
                </a:solidFill>
                <a:latin typeface="Almarai Bold"/>
                <a:ea typeface="Almarai Bold"/>
                <a:cs typeface="Almarai Bold"/>
                <a:sym typeface="Almarai Bold"/>
              </a:rPr>
              <a:t>focus on the minority and pick a random sample from it as a seed sample. Then, it uses K-NN algorithm to find the k closest sample from the seed sample. Then, it generates a Synthetic Sample by selecting a random neighbor and generate a new sample along the line segment between the seed and the neighbor.</a:t>
            </a:r>
          </a:p>
          <a:p>
            <a:pPr algn="ctr">
              <a:lnSpc>
                <a:spcPts val="419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67395" y="454349"/>
            <a:ext cx="4796714" cy="19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11"/>
              </a:lnSpc>
            </a:pPr>
            <a:r>
              <a:rPr lang="en-US" sz="6426" b="true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DATA </a:t>
            </a:r>
          </a:p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b="true" sz="6426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MODELING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5400000">
            <a:off x="2019744" y="1373648"/>
            <a:ext cx="1943100" cy="161652"/>
            <a:chOff x="0" y="0"/>
            <a:chExt cx="511763" cy="425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11763" cy="42575"/>
            </a:xfrm>
            <a:custGeom>
              <a:avLst/>
              <a:gdLst/>
              <a:ahLst/>
              <a:cxnLst/>
              <a:rect r="r" b="b" t="t" l="l"/>
              <a:pathLst>
                <a:path h="42575" w="511763">
                  <a:moveTo>
                    <a:pt x="0" y="0"/>
                  </a:moveTo>
                  <a:lnTo>
                    <a:pt x="511763" y="0"/>
                  </a:lnTo>
                  <a:lnTo>
                    <a:pt x="511763" y="42575"/>
                  </a:lnTo>
                  <a:lnTo>
                    <a:pt x="0" y="4257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511763" cy="902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5400000">
            <a:off x="1390369" y="682456"/>
            <a:ext cx="1224824" cy="122482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274658" y="825308"/>
            <a:ext cx="1456246" cy="84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19682" y="3371170"/>
            <a:ext cx="14248637" cy="3449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In that project we applied 3 models and determine the best one </a:t>
            </a: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depending on their statistics.</a:t>
            </a:r>
          </a:p>
          <a:p>
            <a:pPr algn="ctr">
              <a:lnSpc>
                <a:spcPts val="681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91592" y="1717521"/>
            <a:ext cx="6376662" cy="637666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82767" y="1296526"/>
            <a:ext cx="7594311" cy="7493330"/>
            <a:chOff x="0" y="0"/>
            <a:chExt cx="812800" cy="8019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01992"/>
            </a:xfrm>
            <a:custGeom>
              <a:avLst/>
              <a:gdLst/>
              <a:ahLst/>
              <a:cxnLst/>
              <a:rect r="r" b="b" t="t" l="l"/>
              <a:pathLst>
                <a:path h="801992" w="812800">
                  <a:moveTo>
                    <a:pt x="406400" y="0"/>
                  </a:moveTo>
                  <a:cubicBezTo>
                    <a:pt x="181951" y="0"/>
                    <a:pt x="0" y="179532"/>
                    <a:pt x="0" y="400996"/>
                  </a:cubicBezTo>
                  <a:cubicBezTo>
                    <a:pt x="0" y="622460"/>
                    <a:pt x="181951" y="801992"/>
                    <a:pt x="406400" y="801992"/>
                  </a:cubicBezTo>
                  <a:cubicBezTo>
                    <a:pt x="630849" y="801992"/>
                    <a:pt x="812800" y="622460"/>
                    <a:pt x="812800" y="400996"/>
                  </a:cubicBezTo>
                  <a:cubicBezTo>
                    <a:pt x="812800" y="179532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4608" t="0" r="-24608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5400000">
            <a:off x="14391539" y="875530"/>
            <a:ext cx="841991" cy="84199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144000" y="554945"/>
            <a:ext cx="6822057" cy="85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  <a:spcBef>
                <a:spcPct val="0"/>
              </a:spcBef>
            </a:pPr>
            <a:r>
              <a:rPr lang="en-US" b="true" sz="4940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Random forest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543778" y="3115134"/>
            <a:ext cx="9512449" cy="4649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8"/>
              </a:lnSpc>
            </a:pPr>
            <a:r>
              <a:rPr lang="en-US" sz="2955" b="true">
                <a:solidFill>
                  <a:srgbClr val="FFFBFB"/>
                </a:solidFill>
                <a:latin typeface="Almarai Bold"/>
                <a:ea typeface="Almarai Bold"/>
                <a:cs typeface="Almarai Bold"/>
                <a:sym typeface="Almarai Bold"/>
              </a:rPr>
              <a:t>A tree-based ensemble learning algorithm that builds </a:t>
            </a:r>
          </a:p>
          <a:p>
            <a:pPr algn="ctr">
              <a:lnSpc>
                <a:spcPts val="4078"/>
              </a:lnSpc>
            </a:pPr>
            <a:r>
              <a:rPr lang="en-US" sz="2955" b="true">
                <a:solidFill>
                  <a:srgbClr val="FFFBFB"/>
                </a:solidFill>
                <a:latin typeface="Almarai Bold"/>
                <a:ea typeface="Almarai Bold"/>
                <a:cs typeface="Almarai Bold"/>
                <a:sym typeface="Almarai Bold"/>
              </a:rPr>
              <a:t>multiple decision trees during training and combines their outputs to improve classification performance.</a:t>
            </a:r>
          </a:p>
          <a:p>
            <a:pPr algn="ctr">
              <a:lnSpc>
                <a:spcPts val="4078"/>
              </a:lnSpc>
            </a:pPr>
          </a:p>
          <a:p>
            <a:pPr algn="l">
              <a:lnSpc>
                <a:spcPts val="4078"/>
              </a:lnSpc>
            </a:pPr>
            <a:r>
              <a:rPr lang="en-US" sz="2955" b="true">
                <a:solidFill>
                  <a:srgbClr val="FFFBFB"/>
                </a:solidFill>
                <a:latin typeface="Almarai Bold"/>
                <a:ea typeface="Almarai Bold"/>
                <a:cs typeface="Almarai Bold"/>
                <a:sym typeface="Almarai Bold"/>
              </a:rPr>
              <a:t>It is particularly useful for feature importance analysis, providing insights into which features contribute most to anomaly detection.</a:t>
            </a:r>
          </a:p>
          <a:p>
            <a:pPr algn="l">
              <a:lnSpc>
                <a:spcPts val="4078"/>
              </a:lnSpc>
            </a:pPr>
          </a:p>
          <a:p>
            <a:pPr algn="ctr">
              <a:lnSpc>
                <a:spcPts val="407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91592" y="1717521"/>
            <a:ext cx="6376662" cy="637666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11332" y="1028700"/>
            <a:ext cx="7865746" cy="7761156"/>
            <a:chOff x="0" y="0"/>
            <a:chExt cx="812800" cy="8019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01992"/>
            </a:xfrm>
            <a:custGeom>
              <a:avLst/>
              <a:gdLst/>
              <a:ahLst/>
              <a:cxnLst/>
              <a:rect r="r" b="b" t="t" l="l"/>
              <a:pathLst>
                <a:path h="801992" w="812800">
                  <a:moveTo>
                    <a:pt x="406400" y="0"/>
                  </a:moveTo>
                  <a:cubicBezTo>
                    <a:pt x="181951" y="0"/>
                    <a:pt x="0" y="179532"/>
                    <a:pt x="0" y="400996"/>
                  </a:cubicBezTo>
                  <a:cubicBezTo>
                    <a:pt x="0" y="622460"/>
                    <a:pt x="181951" y="801992"/>
                    <a:pt x="406400" y="801992"/>
                  </a:cubicBezTo>
                  <a:cubicBezTo>
                    <a:pt x="630849" y="801992"/>
                    <a:pt x="812800" y="622460"/>
                    <a:pt x="812800" y="400996"/>
                  </a:cubicBezTo>
                  <a:cubicBezTo>
                    <a:pt x="812800" y="179532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4002" t="0" r="-2400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5400000">
            <a:off x="14391539" y="875530"/>
            <a:ext cx="841991" cy="84199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144000" y="554945"/>
            <a:ext cx="6822057" cy="85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  <a:spcBef>
                <a:spcPct val="0"/>
              </a:spcBef>
            </a:pPr>
            <a:r>
              <a:rPr lang="en-US" b="true" sz="4940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Naive Bayes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543778" y="3115134"/>
            <a:ext cx="9512449" cy="416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8"/>
              </a:lnSpc>
            </a:pPr>
            <a:r>
              <a:rPr lang="en-US" sz="2955" b="true">
                <a:solidFill>
                  <a:srgbClr val="FFFBFB"/>
                </a:solidFill>
                <a:latin typeface="Almarai Bold"/>
                <a:ea typeface="Almarai Bold"/>
                <a:cs typeface="Almarai Bold"/>
                <a:sym typeface="Almarai Bold"/>
              </a:rPr>
              <a:t>A probabilistic classification model based on Bayes' </a:t>
            </a:r>
          </a:p>
          <a:p>
            <a:pPr algn="l">
              <a:lnSpc>
                <a:spcPts val="4078"/>
              </a:lnSpc>
            </a:pPr>
            <a:r>
              <a:rPr lang="en-US" sz="2955" b="true">
                <a:solidFill>
                  <a:srgbClr val="FFFBFB"/>
                </a:solidFill>
                <a:latin typeface="Almarai Bold"/>
                <a:ea typeface="Almarai Bold"/>
                <a:cs typeface="Almarai Bold"/>
                <a:sym typeface="Almarai Bold"/>
              </a:rPr>
              <a:t>Theorem, assuming independence between features.</a:t>
            </a:r>
          </a:p>
          <a:p>
            <a:pPr algn="l">
              <a:lnSpc>
                <a:spcPts val="4078"/>
              </a:lnSpc>
            </a:pPr>
          </a:p>
          <a:p>
            <a:pPr algn="l">
              <a:lnSpc>
                <a:spcPts val="4078"/>
              </a:lnSpc>
            </a:pPr>
            <a:r>
              <a:rPr lang="en-US" sz="2955" b="true">
                <a:solidFill>
                  <a:srgbClr val="FFFBFB"/>
                </a:solidFill>
                <a:latin typeface="Almarai Bold"/>
                <a:ea typeface="Almarai Bold"/>
                <a:cs typeface="Almarai Bold"/>
                <a:sym typeface="Almarai Bold"/>
              </a:rPr>
              <a:t>It works well with smaller datasets and handles imbalanced data efficiently by calculating probabilities directly.</a:t>
            </a:r>
          </a:p>
          <a:p>
            <a:pPr algn="ctr">
              <a:lnSpc>
                <a:spcPts val="4078"/>
              </a:lnSpc>
            </a:pPr>
          </a:p>
          <a:p>
            <a:pPr algn="ctr">
              <a:lnSpc>
                <a:spcPts val="407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91592" y="1717521"/>
            <a:ext cx="6376662" cy="637666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11332" y="1028700"/>
            <a:ext cx="7865746" cy="7761156"/>
            <a:chOff x="0" y="0"/>
            <a:chExt cx="812800" cy="8019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01992"/>
            </a:xfrm>
            <a:custGeom>
              <a:avLst/>
              <a:gdLst/>
              <a:ahLst/>
              <a:cxnLst/>
              <a:rect r="r" b="b" t="t" l="l"/>
              <a:pathLst>
                <a:path h="801992" w="812800">
                  <a:moveTo>
                    <a:pt x="406400" y="0"/>
                  </a:moveTo>
                  <a:cubicBezTo>
                    <a:pt x="181951" y="0"/>
                    <a:pt x="0" y="179532"/>
                    <a:pt x="0" y="400996"/>
                  </a:cubicBezTo>
                  <a:cubicBezTo>
                    <a:pt x="0" y="622460"/>
                    <a:pt x="181951" y="801992"/>
                    <a:pt x="406400" y="801992"/>
                  </a:cubicBezTo>
                  <a:cubicBezTo>
                    <a:pt x="630849" y="801992"/>
                    <a:pt x="812800" y="622460"/>
                    <a:pt x="812800" y="400996"/>
                  </a:cubicBezTo>
                  <a:cubicBezTo>
                    <a:pt x="812800" y="179532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15780" t="0" r="-1578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5400000">
            <a:off x="14391539" y="875530"/>
            <a:ext cx="841991" cy="84199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144000" y="554945"/>
            <a:ext cx="6822057" cy="85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  <a:spcBef>
                <a:spcPct val="0"/>
              </a:spcBef>
            </a:pPr>
            <a:r>
              <a:rPr lang="en-US" b="true" sz="4940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logistic regression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543778" y="3115134"/>
            <a:ext cx="9512449" cy="416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8"/>
              </a:lnSpc>
            </a:pPr>
            <a:r>
              <a:rPr lang="en-US" sz="2955" b="true">
                <a:solidFill>
                  <a:srgbClr val="FFFBFB"/>
                </a:solidFill>
                <a:latin typeface="Almarai Bold"/>
                <a:ea typeface="Almarai Bold"/>
                <a:cs typeface="Almarai Bold"/>
                <a:sym typeface="Almarai Bold"/>
              </a:rPr>
              <a:t>A linear model that predicts probabilities for binary </a:t>
            </a:r>
          </a:p>
          <a:p>
            <a:pPr algn="l">
              <a:lnSpc>
                <a:spcPts val="4078"/>
              </a:lnSpc>
            </a:pPr>
            <a:r>
              <a:rPr lang="en-US" sz="2955" b="true">
                <a:solidFill>
                  <a:srgbClr val="FFFBFB"/>
                </a:solidFill>
                <a:latin typeface="Almarai Bold"/>
                <a:ea typeface="Almarai Bold"/>
                <a:cs typeface="Almarai Bold"/>
                <a:sym typeface="Almarai Bold"/>
              </a:rPr>
              <a:t>classification problems.</a:t>
            </a:r>
          </a:p>
          <a:p>
            <a:pPr algn="l">
              <a:lnSpc>
                <a:spcPts val="4078"/>
              </a:lnSpc>
            </a:pPr>
          </a:p>
          <a:p>
            <a:pPr algn="l">
              <a:lnSpc>
                <a:spcPts val="4078"/>
              </a:lnSpc>
            </a:pPr>
            <a:r>
              <a:rPr lang="en-US" sz="2955" b="true">
                <a:solidFill>
                  <a:srgbClr val="FFFBFB"/>
                </a:solidFill>
                <a:latin typeface="Almarai Bold"/>
                <a:ea typeface="Almarai Bold"/>
                <a:cs typeface="Almarai Bold"/>
                <a:sym typeface="Almarai Bold"/>
              </a:rPr>
              <a:t>It is well-suited for datasets where the relationship between features and the target is approximately linear.</a:t>
            </a:r>
          </a:p>
          <a:p>
            <a:pPr algn="l">
              <a:lnSpc>
                <a:spcPts val="4078"/>
              </a:lnSpc>
            </a:pPr>
          </a:p>
          <a:p>
            <a:pPr algn="l">
              <a:lnSpc>
                <a:spcPts val="407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67395" y="454349"/>
            <a:ext cx="4796714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b="true" sz="6426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RESULTS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-4725380" y="5468707"/>
            <a:ext cx="5754080" cy="8220114"/>
            <a:chOff x="0" y="0"/>
            <a:chExt cx="444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5400000">
            <a:off x="2019744" y="1373648"/>
            <a:ext cx="1943100" cy="161652"/>
            <a:chOff x="0" y="0"/>
            <a:chExt cx="511763" cy="425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11763" cy="42575"/>
            </a:xfrm>
            <a:custGeom>
              <a:avLst/>
              <a:gdLst/>
              <a:ahLst/>
              <a:cxnLst/>
              <a:rect r="r" b="b" t="t" l="l"/>
              <a:pathLst>
                <a:path h="42575" w="511763">
                  <a:moveTo>
                    <a:pt x="0" y="0"/>
                  </a:moveTo>
                  <a:lnTo>
                    <a:pt x="511763" y="0"/>
                  </a:lnTo>
                  <a:lnTo>
                    <a:pt x="511763" y="42575"/>
                  </a:lnTo>
                  <a:lnTo>
                    <a:pt x="0" y="4257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511763" cy="902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5400000">
            <a:off x="1390369" y="682456"/>
            <a:ext cx="1224824" cy="122482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274658" y="825308"/>
            <a:ext cx="1456246" cy="85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67395" y="2987313"/>
            <a:ext cx="14248637" cy="5320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89"/>
              </a:lnSpc>
            </a:pPr>
            <a:r>
              <a:rPr lang="en-US" sz="4340" b="true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The models are evaluated using the following metrics: </a:t>
            </a:r>
          </a:p>
          <a:p>
            <a:pPr algn="l">
              <a:lnSpc>
                <a:spcPts val="5989"/>
              </a:lnSpc>
            </a:pPr>
            <a:r>
              <a:rPr lang="en-US" sz="4340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</a:t>
            </a:r>
            <a:r>
              <a:rPr lang="en-US" sz="43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1- Accuracy </a:t>
            </a:r>
          </a:p>
          <a:p>
            <a:pPr algn="l">
              <a:lnSpc>
                <a:spcPts val="5989"/>
              </a:lnSpc>
            </a:pPr>
            <a:r>
              <a:rPr lang="en-US" sz="4340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</a:t>
            </a:r>
            <a:r>
              <a:rPr lang="en-US" sz="43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2- Precision</a:t>
            </a:r>
          </a:p>
          <a:p>
            <a:pPr algn="l">
              <a:lnSpc>
                <a:spcPts val="5989"/>
              </a:lnSpc>
            </a:pPr>
            <a:r>
              <a:rPr lang="en-US" sz="4340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</a:t>
            </a:r>
            <a:r>
              <a:rPr lang="en-US" sz="43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3- Recall </a:t>
            </a:r>
          </a:p>
          <a:p>
            <a:pPr algn="l">
              <a:lnSpc>
                <a:spcPts val="5989"/>
              </a:lnSpc>
            </a:pPr>
            <a:r>
              <a:rPr lang="en-US" sz="4340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</a:t>
            </a:r>
            <a:r>
              <a:rPr lang="en-US" sz="43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4- F1-Score</a:t>
            </a:r>
          </a:p>
          <a:p>
            <a:pPr algn="l">
              <a:lnSpc>
                <a:spcPts val="5989"/>
              </a:lnSpc>
            </a:pPr>
            <a:r>
              <a:rPr lang="en-US" sz="4340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      </a:t>
            </a:r>
            <a:r>
              <a:rPr lang="en-US" sz="43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5- Confusion Matrix</a:t>
            </a:r>
          </a:p>
          <a:p>
            <a:pPr algn="l">
              <a:lnSpc>
                <a:spcPts val="598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23432" y="2200408"/>
            <a:ext cx="14814873" cy="2125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0"/>
              </a:lnSpc>
            </a:pPr>
            <a:r>
              <a:rPr lang="en-US" sz="4116" spc="403">
                <a:solidFill>
                  <a:srgbClr val="F5FFF5"/>
                </a:solidFill>
                <a:latin typeface="Almarai"/>
                <a:ea typeface="Almarai"/>
                <a:cs typeface="Almarai"/>
                <a:sym typeface="Almarai"/>
              </a:rPr>
              <a:t>Random forest represented accuracy 91.63% and f1-score 0.0456</a:t>
            </a:r>
          </a:p>
          <a:p>
            <a:pPr algn="l">
              <a:lnSpc>
                <a:spcPts val="5680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664277" y="-871079"/>
            <a:ext cx="1683983" cy="2405689"/>
            <a:chOff x="0" y="0"/>
            <a:chExt cx="444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5400000">
            <a:off x="16417309" y="1645890"/>
            <a:ext cx="841991" cy="84199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5400000">
            <a:off x="6480591" y="8837304"/>
            <a:ext cx="841991" cy="84199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4463544" y="7799071"/>
            <a:ext cx="2374761" cy="3392515"/>
            <a:chOff x="0" y="0"/>
            <a:chExt cx="4445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5400000">
            <a:off x="416288" y="416288"/>
            <a:ext cx="1224824" cy="1224824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7256984" y="3301124"/>
            <a:ext cx="9160325" cy="6923227"/>
          </a:xfrm>
          <a:custGeom>
            <a:avLst/>
            <a:gdLst/>
            <a:ahLst/>
            <a:cxnLst/>
            <a:rect r="r" b="b" t="t" l="l"/>
            <a:pathLst>
              <a:path h="6923227" w="9160325">
                <a:moveTo>
                  <a:pt x="0" y="0"/>
                </a:moveTo>
                <a:lnTo>
                  <a:pt x="9160325" y="0"/>
                </a:lnTo>
                <a:lnTo>
                  <a:pt x="9160325" y="6923227"/>
                </a:lnTo>
                <a:lnTo>
                  <a:pt x="0" y="69232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820753" y="612412"/>
            <a:ext cx="6542245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84"/>
              </a:lnSpc>
              <a:spcBef>
                <a:spcPct val="0"/>
              </a:spcBef>
            </a:pPr>
            <a:r>
              <a:rPr lang="en-US" b="true" sz="6570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Random Forest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4866" y="553670"/>
            <a:ext cx="1456246" cy="85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A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23432" y="2200408"/>
            <a:ext cx="14814873" cy="2125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0"/>
              </a:lnSpc>
            </a:pPr>
            <a:r>
              <a:rPr lang="en-US" sz="4116" spc="403">
                <a:solidFill>
                  <a:srgbClr val="F5FFF5"/>
                </a:solidFill>
                <a:latin typeface="Almarai"/>
                <a:ea typeface="Almarai"/>
                <a:cs typeface="Almarai"/>
                <a:sym typeface="Almarai"/>
              </a:rPr>
              <a:t>Naive Bayes model represented accuracy 55.93% and f1-score </a:t>
            </a:r>
            <a:r>
              <a:rPr lang="en-US" sz="4116" spc="403">
                <a:solidFill>
                  <a:srgbClr val="F5FFF5"/>
                </a:solidFill>
                <a:latin typeface="Almarai"/>
                <a:ea typeface="Almarai"/>
                <a:cs typeface="Almarai"/>
                <a:sym typeface="Almarai"/>
              </a:rPr>
              <a:t>0.0544.</a:t>
            </a:r>
          </a:p>
          <a:p>
            <a:pPr algn="l">
              <a:lnSpc>
                <a:spcPts val="5680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664277" y="-871079"/>
            <a:ext cx="1683983" cy="2405689"/>
            <a:chOff x="0" y="0"/>
            <a:chExt cx="444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5400000">
            <a:off x="16417309" y="1645890"/>
            <a:ext cx="841991" cy="84199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5400000">
            <a:off x="6480591" y="8837304"/>
            <a:ext cx="841991" cy="84199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4463544" y="7799071"/>
            <a:ext cx="2374761" cy="3392515"/>
            <a:chOff x="0" y="0"/>
            <a:chExt cx="4445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5400000">
            <a:off x="416288" y="416288"/>
            <a:ext cx="1224824" cy="1224824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7710779" y="3076740"/>
            <a:ext cx="9160325" cy="6923227"/>
          </a:xfrm>
          <a:custGeom>
            <a:avLst/>
            <a:gdLst/>
            <a:ahLst/>
            <a:cxnLst/>
            <a:rect r="r" b="b" t="t" l="l"/>
            <a:pathLst>
              <a:path h="6923227" w="9160325">
                <a:moveTo>
                  <a:pt x="0" y="0"/>
                </a:moveTo>
                <a:lnTo>
                  <a:pt x="9160325" y="0"/>
                </a:lnTo>
                <a:lnTo>
                  <a:pt x="9160325" y="6923228"/>
                </a:lnTo>
                <a:lnTo>
                  <a:pt x="0" y="6923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820753" y="612412"/>
            <a:ext cx="6542245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84"/>
              </a:lnSpc>
              <a:spcBef>
                <a:spcPct val="0"/>
              </a:spcBef>
            </a:pPr>
            <a:r>
              <a:rPr lang="en-US" b="true" sz="6570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Naive Bayes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4866" y="553670"/>
            <a:ext cx="1456246" cy="85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A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49115" y="1990686"/>
            <a:ext cx="14814873" cy="2125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0"/>
              </a:lnSpc>
            </a:pPr>
            <a:r>
              <a:rPr lang="en-US" sz="4116" spc="403">
                <a:solidFill>
                  <a:srgbClr val="F5FFF5"/>
                </a:solidFill>
                <a:latin typeface="Almarai"/>
                <a:ea typeface="Almarai"/>
                <a:cs typeface="Almarai"/>
                <a:sym typeface="Almarai"/>
              </a:rPr>
              <a:t>Logistic Regression model represented accuracy 55.73% and f1-</a:t>
            </a:r>
            <a:r>
              <a:rPr lang="en-US" sz="4116" spc="403">
                <a:solidFill>
                  <a:srgbClr val="F5FFF5"/>
                </a:solidFill>
                <a:latin typeface="Almarai"/>
                <a:ea typeface="Almarai"/>
                <a:cs typeface="Almarai"/>
                <a:sym typeface="Almarai"/>
              </a:rPr>
              <a:t>score 0.0473.</a:t>
            </a:r>
          </a:p>
          <a:p>
            <a:pPr algn="l">
              <a:lnSpc>
                <a:spcPts val="5680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664277" y="-871079"/>
            <a:ext cx="1683983" cy="2405689"/>
            <a:chOff x="0" y="0"/>
            <a:chExt cx="444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5400000">
            <a:off x="16417309" y="1645890"/>
            <a:ext cx="841991" cy="84199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5400000">
            <a:off x="6480591" y="8837304"/>
            <a:ext cx="841991" cy="84199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4463544" y="7799071"/>
            <a:ext cx="2374761" cy="3392515"/>
            <a:chOff x="0" y="0"/>
            <a:chExt cx="4445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5400000">
            <a:off x="416288" y="416288"/>
            <a:ext cx="1224824" cy="1224824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8856552" y="3076740"/>
            <a:ext cx="9160325" cy="6923227"/>
          </a:xfrm>
          <a:custGeom>
            <a:avLst/>
            <a:gdLst/>
            <a:ahLst/>
            <a:cxnLst/>
            <a:rect r="r" b="b" t="t" l="l"/>
            <a:pathLst>
              <a:path h="6923227" w="9160325">
                <a:moveTo>
                  <a:pt x="0" y="0"/>
                </a:moveTo>
                <a:lnTo>
                  <a:pt x="9160325" y="0"/>
                </a:lnTo>
                <a:lnTo>
                  <a:pt x="9160325" y="6923228"/>
                </a:lnTo>
                <a:lnTo>
                  <a:pt x="0" y="6923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820753" y="612412"/>
            <a:ext cx="8410353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84"/>
              </a:lnSpc>
              <a:spcBef>
                <a:spcPct val="0"/>
              </a:spcBef>
            </a:pPr>
            <a:r>
              <a:rPr lang="en-US" b="true" sz="6570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Logistic Regression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4866" y="553670"/>
            <a:ext cx="1456246" cy="85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A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4664277" y="-871079"/>
            <a:ext cx="1683983" cy="2405689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16417309" y="1645890"/>
            <a:ext cx="841991" cy="84199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5400000">
            <a:off x="6480591" y="8837304"/>
            <a:ext cx="841991" cy="84199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4463544" y="7799071"/>
            <a:ext cx="2374761" cy="3392515"/>
            <a:chOff x="0" y="0"/>
            <a:chExt cx="4445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5400000">
            <a:off x="416288" y="416288"/>
            <a:ext cx="1224824" cy="1224824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7713898" y="3638854"/>
            <a:ext cx="9154087" cy="5856474"/>
          </a:xfrm>
          <a:custGeom>
            <a:avLst/>
            <a:gdLst/>
            <a:ahLst/>
            <a:cxnLst/>
            <a:rect r="r" b="b" t="t" l="l"/>
            <a:pathLst>
              <a:path h="5856474" w="9154087">
                <a:moveTo>
                  <a:pt x="0" y="0"/>
                </a:moveTo>
                <a:lnTo>
                  <a:pt x="9154087" y="0"/>
                </a:lnTo>
                <a:lnTo>
                  <a:pt x="9154087" y="5856475"/>
                </a:lnTo>
                <a:lnTo>
                  <a:pt x="0" y="58564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449115" y="1990686"/>
            <a:ext cx="14814873" cy="2125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0"/>
              </a:lnSpc>
            </a:pPr>
            <a:r>
              <a:rPr lang="en-US" sz="4116" spc="403">
                <a:solidFill>
                  <a:srgbClr val="F5FFF5"/>
                </a:solidFill>
                <a:latin typeface="Almarai"/>
                <a:ea typeface="Almarai"/>
                <a:cs typeface="Almarai"/>
                <a:sym typeface="Almarai"/>
              </a:rPr>
              <a:t>depending on F1-score the best model is Naive Bayes model with </a:t>
            </a:r>
            <a:r>
              <a:rPr lang="en-US" sz="4116" spc="403">
                <a:solidFill>
                  <a:srgbClr val="F5FFF5"/>
                </a:solidFill>
                <a:latin typeface="Almarai"/>
                <a:ea typeface="Almarai"/>
                <a:cs typeface="Almarai"/>
                <a:sym typeface="Almarai"/>
              </a:rPr>
              <a:t>score 0.0544.</a:t>
            </a:r>
          </a:p>
          <a:p>
            <a:pPr algn="l">
              <a:lnSpc>
                <a:spcPts val="568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820753" y="612412"/>
            <a:ext cx="8410353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84"/>
              </a:lnSpc>
              <a:spcBef>
                <a:spcPct val="0"/>
              </a:spcBef>
            </a:pPr>
            <a:r>
              <a:rPr lang="en-US" b="true" sz="6570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F1-Score Comparison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4866" y="553670"/>
            <a:ext cx="1456246" cy="85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1028700"/>
            <a:ext cx="5760720" cy="8229600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3">
                <a:alphaModFix amt="24000"/>
              </a:blip>
              <a:stretch>
                <a:fillRect l="-57411" t="0" r="-5741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1028700" y="1028700"/>
            <a:ext cx="5760720" cy="8229600"/>
            <a:chOff x="0" y="0"/>
            <a:chExt cx="444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853355" y="4653079"/>
            <a:ext cx="4646929" cy="971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02"/>
              </a:lnSpc>
              <a:spcBef>
                <a:spcPct val="0"/>
              </a:spcBef>
            </a:pPr>
            <a:r>
              <a:rPr lang="en-US" b="true" sz="633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OVERVIEW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043432" y="3241841"/>
            <a:ext cx="2176471" cy="878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Data Exploring</a:t>
            </a:r>
          </a:p>
        </p:txBody>
      </p:sp>
      <p:grpSp>
        <p:nvGrpSpPr>
          <p:cNvPr name="Group 12" id="12"/>
          <p:cNvGrpSpPr/>
          <p:nvPr/>
        </p:nvGrpSpPr>
        <p:grpSpPr>
          <a:xfrm rot="5400000">
            <a:off x="11465621" y="1708206"/>
            <a:ext cx="1334733" cy="133473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5400000">
            <a:off x="11465621" y="4324131"/>
            <a:ext cx="1334733" cy="133473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5400000">
            <a:off x="14269007" y="1708206"/>
            <a:ext cx="1334733" cy="1334733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5400000">
            <a:off x="14269007" y="4324131"/>
            <a:ext cx="1334733" cy="133473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1338206" y="1862899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338206" y="4478824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05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728937" y="3241841"/>
            <a:ext cx="2475368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preprocessing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023711" y="1862899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876324" y="5800867"/>
            <a:ext cx="2180594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Results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173160" y="4478824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06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360569" y="3241841"/>
            <a:ext cx="2176471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Introducion</a:t>
            </a:r>
          </a:p>
        </p:txBody>
      </p:sp>
      <p:grpSp>
        <p:nvGrpSpPr>
          <p:cNvPr name="Group 27" id="27"/>
          <p:cNvGrpSpPr/>
          <p:nvPr/>
        </p:nvGrpSpPr>
        <p:grpSpPr>
          <a:xfrm rot="5400000">
            <a:off x="8781438" y="1708206"/>
            <a:ext cx="1334733" cy="1334733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29" id="29"/>
          <p:cNvGrpSpPr/>
          <p:nvPr/>
        </p:nvGrpSpPr>
        <p:grpSpPr>
          <a:xfrm rot="5400000">
            <a:off x="8781438" y="4324131"/>
            <a:ext cx="1334733" cy="1334733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8655343" y="1862899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01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8164418" y="5772028"/>
            <a:ext cx="2568772" cy="878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Handling imbalance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833135" y="5772028"/>
            <a:ext cx="2599706" cy="434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</a:pPr>
            <a:r>
              <a:rPr lang="en-US" sz="252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Data Modeling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655343" y="4478824"/>
            <a:ext cx="1586922" cy="92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9"/>
              </a:lnSpc>
            </a:pPr>
            <a:r>
              <a:rPr lang="en-US" sz="5383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04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4664277" y="-871079"/>
            <a:ext cx="1683983" cy="2405689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16417309" y="1645890"/>
            <a:ext cx="841991" cy="84199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5400000">
            <a:off x="6480591" y="8837304"/>
            <a:ext cx="841991" cy="84199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4463544" y="7799071"/>
            <a:ext cx="2374761" cy="3392515"/>
            <a:chOff x="0" y="0"/>
            <a:chExt cx="4445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5400000">
            <a:off x="416288" y="416288"/>
            <a:ext cx="1224824" cy="1224824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7834109" y="3638854"/>
            <a:ext cx="9004196" cy="5856474"/>
          </a:xfrm>
          <a:custGeom>
            <a:avLst/>
            <a:gdLst/>
            <a:ahLst/>
            <a:cxnLst/>
            <a:rect r="r" b="b" t="t" l="l"/>
            <a:pathLst>
              <a:path h="5856474" w="9004196">
                <a:moveTo>
                  <a:pt x="0" y="0"/>
                </a:moveTo>
                <a:lnTo>
                  <a:pt x="9004195" y="0"/>
                </a:lnTo>
                <a:lnTo>
                  <a:pt x="9004195" y="5856475"/>
                </a:lnTo>
                <a:lnTo>
                  <a:pt x="0" y="58564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449115" y="1990686"/>
            <a:ext cx="14814873" cy="2125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0"/>
              </a:lnSpc>
            </a:pPr>
            <a:r>
              <a:rPr lang="en-US" sz="4116" spc="403">
                <a:solidFill>
                  <a:srgbClr val="F5FFF5"/>
                </a:solidFill>
                <a:latin typeface="Almarai"/>
                <a:ea typeface="Almarai"/>
                <a:cs typeface="Almarai"/>
                <a:sym typeface="Almarai"/>
              </a:rPr>
              <a:t>depending on the accuracy the best model is Random Forest model </a:t>
            </a:r>
            <a:r>
              <a:rPr lang="en-US" sz="4116" spc="403">
                <a:solidFill>
                  <a:srgbClr val="F5FFF5"/>
                </a:solidFill>
                <a:latin typeface="Almarai"/>
                <a:ea typeface="Almarai"/>
                <a:cs typeface="Almarai"/>
                <a:sym typeface="Almarai"/>
              </a:rPr>
              <a:t>with accuracy 91.63%</a:t>
            </a:r>
          </a:p>
          <a:p>
            <a:pPr algn="l">
              <a:lnSpc>
                <a:spcPts val="568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820753" y="612412"/>
            <a:ext cx="9307045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84"/>
              </a:lnSpc>
              <a:spcBef>
                <a:spcPct val="0"/>
              </a:spcBef>
            </a:pPr>
            <a:r>
              <a:rPr lang="en-US" b="true" sz="6570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Accuracy Comparison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4866" y="553670"/>
            <a:ext cx="1456246" cy="85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A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90195" y="3049848"/>
            <a:ext cx="7569105" cy="7868257"/>
            <a:chOff x="0" y="0"/>
            <a:chExt cx="6108573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133175" t="0" r="-13317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690195" y="736179"/>
            <a:ext cx="7569105" cy="7868257"/>
            <a:chOff x="0" y="0"/>
            <a:chExt cx="6108573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133175" t="0" r="-133175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668977" y="3320418"/>
            <a:ext cx="5735021" cy="1185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23"/>
              </a:lnSpc>
            </a:pPr>
            <a:r>
              <a:rPr lang="en-US" b="true" sz="6873" spc="419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THANK YOU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690195" y="-62141"/>
            <a:ext cx="7569105" cy="7868257"/>
            <a:chOff x="0" y="0"/>
            <a:chExt cx="6108573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3"/>
              <a:stretch>
                <a:fillRect l="-28012" t="0" r="-28012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9690195" y="1390043"/>
            <a:ext cx="7569105" cy="7868257"/>
            <a:chOff x="0" y="0"/>
            <a:chExt cx="6108573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133175" t="0" r="-133175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577100" y="3531559"/>
            <a:ext cx="721898" cy="1044852"/>
          </a:xfrm>
          <a:custGeom>
            <a:avLst/>
            <a:gdLst/>
            <a:ahLst/>
            <a:cxnLst/>
            <a:rect r="r" b="b" t="t" l="l"/>
            <a:pathLst>
              <a:path h="1044852" w="721898">
                <a:moveTo>
                  <a:pt x="0" y="0"/>
                </a:moveTo>
                <a:lnTo>
                  <a:pt x="721898" y="0"/>
                </a:lnTo>
                <a:lnTo>
                  <a:pt x="721898" y="1044852"/>
                </a:lnTo>
                <a:lnTo>
                  <a:pt x="0" y="10448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4613775" y="-4787359"/>
            <a:ext cx="8754599" cy="8754599"/>
          </a:xfrm>
          <a:custGeom>
            <a:avLst/>
            <a:gdLst/>
            <a:ahLst/>
            <a:cxnLst/>
            <a:rect r="r" b="b" t="t" l="l"/>
            <a:pathLst>
              <a:path h="8754599" w="8754599">
                <a:moveTo>
                  <a:pt x="0" y="0"/>
                </a:moveTo>
                <a:lnTo>
                  <a:pt x="8754599" y="0"/>
                </a:lnTo>
                <a:lnTo>
                  <a:pt x="8754599" y="8754598"/>
                </a:lnTo>
                <a:lnTo>
                  <a:pt x="0" y="875459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5763958" y="-781916"/>
            <a:ext cx="1683983" cy="2405689"/>
            <a:chOff x="0" y="0"/>
            <a:chExt cx="4445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8"/>
              <a:stretch>
                <a:fillRect l="-201730" t="0" r="-20173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-10800000">
            <a:off x="796106" y="7929818"/>
            <a:ext cx="1683983" cy="2405689"/>
            <a:chOff x="0" y="0"/>
            <a:chExt cx="4445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8"/>
              <a:stretch>
                <a:fillRect l="-201730" t="0" r="-20173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5400000">
            <a:off x="14472073" y="781782"/>
            <a:ext cx="841991" cy="84199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8"/>
              <a:stretch>
                <a:fillRect l="-126211" t="0" r="-126211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-5400000">
            <a:off x="2929983" y="7929818"/>
            <a:ext cx="841991" cy="84199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8"/>
              <a:stretch>
                <a:fillRect l="-126211" t="0" r="-126211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8"/>
              <a:stretch>
                <a:fillRect l="-201730" t="0" r="-20173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8"/>
              <a:stretch>
                <a:fillRect l="-201730" t="0" r="-201730" b="0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028700" y="3020784"/>
            <a:ext cx="94516" cy="3156159"/>
            <a:chOff x="0" y="0"/>
            <a:chExt cx="24893" cy="83125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4893" cy="831252"/>
            </a:xfrm>
            <a:custGeom>
              <a:avLst/>
              <a:gdLst/>
              <a:ahLst/>
              <a:cxnLst/>
              <a:rect r="r" b="b" t="t" l="l"/>
              <a:pathLst>
                <a:path h="831252" w="24893">
                  <a:moveTo>
                    <a:pt x="0" y="0"/>
                  </a:moveTo>
                  <a:lnTo>
                    <a:pt x="24893" y="0"/>
                  </a:lnTo>
                  <a:lnTo>
                    <a:pt x="24893" y="831252"/>
                  </a:lnTo>
                  <a:lnTo>
                    <a:pt x="0" y="831252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24893" cy="8788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5400000">
            <a:off x="1705159" y="980221"/>
            <a:ext cx="1224824" cy="1224824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8"/>
              <a:stretch>
                <a:fillRect l="-126211" t="0" r="-126211" b="0"/>
              </a:stretch>
            </a:blipFill>
          </p:spPr>
        </p:sp>
      </p:grpSp>
      <p:sp>
        <p:nvSpPr>
          <p:cNvPr name="Freeform 26" id="26"/>
          <p:cNvSpPr/>
          <p:nvPr/>
        </p:nvSpPr>
        <p:spPr>
          <a:xfrm flipH="false" flipV="false" rot="0">
            <a:off x="9144000" y="1666244"/>
            <a:ext cx="10573895" cy="6684569"/>
          </a:xfrm>
          <a:custGeom>
            <a:avLst/>
            <a:gdLst/>
            <a:ahLst/>
            <a:cxnLst/>
            <a:rect r="r" b="b" t="t" l="l"/>
            <a:pathLst>
              <a:path h="6684569" w="10573895">
                <a:moveTo>
                  <a:pt x="0" y="0"/>
                </a:moveTo>
                <a:lnTo>
                  <a:pt x="10573895" y="0"/>
                </a:lnTo>
                <a:lnTo>
                  <a:pt x="10573895" y="6684570"/>
                </a:lnTo>
                <a:lnTo>
                  <a:pt x="0" y="668457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2929983" y="1044945"/>
            <a:ext cx="5952955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11"/>
              </a:lnSpc>
              <a:spcBef>
                <a:spcPct val="0"/>
              </a:spcBef>
            </a:pPr>
            <a:r>
              <a:rPr lang="en-US" b="true" sz="6842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Introduction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08300" y="3987310"/>
            <a:ext cx="8193519" cy="2896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5"/>
              </a:lnSpc>
            </a:pPr>
            <a:r>
              <a:rPr lang="en-US" sz="33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is an attack that attacker try to spoof </a:t>
            </a:r>
            <a:r>
              <a:rPr lang="en-US" sz="33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a DNS resolver's cache and inject malicious DNS information that redirecting the user to a fraudulant website.</a:t>
            </a:r>
          </a:p>
          <a:p>
            <a:pPr algn="l" marL="0" indent="0" lvl="0">
              <a:lnSpc>
                <a:spcPts val="4575"/>
              </a:lnSpc>
              <a:spcBef>
                <a:spcPct val="0"/>
              </a:spcBef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1308300" y="2906484"/>
            <a:ext cx="9196320" cy="96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11"/>
              </a:lnSpc>
              <a:spcBef>
                <a:spcPct val="0"/>
              </a:spcBef>
            </a:pPr>
            <a:r>
              <a:rPr lang="en-US" b="true" sz="5515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DNS Cache Poisoning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73737" y="1123072"/>
            <a:ext cx="1456246" cy="84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16575" y="-1489570"/>
            <a:ext cx="4202211" cy="6003158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16605949" y="8402070"/>
            <a:ext cx="841991" cy="841991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16605949" y="1202778"/>
            <a:ext cx="5246522" cy="7495031"/>
            <a:chOff x="0" y="0"/>
            <a:chExt cx="444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5400000">
            <a:off x="1144411" y="1337805"/>
            <a:ext cx="1224824" cy="122482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6559750" y="3896811"/>
            <a:ext cx="11115860" cy="5922579"/>
          </a:xfrm>
          <a:custGeom>
            <a:avLst/>
            <a:gdLst/>
            <a:ahLst/>
            <a:cxnLst/>
            <a:rect r="r" b="b" t="t" l="l"/>
            <a:pathLst>
              <a:path h="5922579" w="11115860">
                <a:moveTo>
                  <a:pt x="0" y="0"/>
                </a:moveTo>
                <a:lnTo>
                  <a:pt x="11115860" y="0"/>
                </a:lnTo>
                <a:lnTo>
                  <a:pt x="11115860" y="5922579"/>
                </a:lnTo>
                <a:lnTo>
                  <a:pt x="0" y="59225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1063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766869" y="1477050"/>
            <a:ext cx="6377131" cy="95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73"/>
              </a:lnSpc>
              <a:spcBef>
                <a:spcPct val="0"/>
              </a:spcBef>
            </a:pPr>
            <a:r>
              <a:rPr lang="en-US" b="true" sz="6227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Explore Data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1480657"/>
            <a:ext cx="1456246" cy="84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5353962"/>
            <a:ext cx="4462227" cy="2932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27"/>
              </a:lnSpc>
            </a:pPr>
            <a:r>
              <a:rPr lang="en-US" sz="3787">
                <a:solidFill>
                  <a:srgbClr val="FFFBFB"/>
                </a:solidFill>
                <a:latin typeface="Almarai"/>
                <a:ea typeface="Almarai"/>
                <a:cs typeface="Almarai"/>
                <a:sym typeface="Almarai"/>
              </a:rPr>
              <a:t>Our dataset consists of </a:t>
            </a:r>
          </a:p>
          <a:p>
            <a:pPr algn="ctr">
              <a:lnSpc>
                <a:spcPts val="6468"/>
              </a:lnSpc>
            </a:pPr>
            <a:r>
              <a:rPr lang="en-US" sz="4687">
                <a:solidFill>
                  <a:srgbClr val="FFFBFB"/>
                </a:solidFill>
                <a:latin typeface="Almarai"/>
                <a:ea typeface="Almarai"/>
                <a:cs typeface="Almarai"/>
                <a:sym typeface="Almarai"/>
              </a:rPr>
              <a:t>10000 entities</a:t>
            </a:r>
          </a:p>
          <a:p>
            <a:pPr algn="ctr">
              <a:lnSpc>
                <a:spcPts val="6468"/>
              </a:lnSpc>
              <a:spcBef>
                <a:spcPct val="0"/>
              </a:spcBef>
            </a:pPr>
            <a:r>
              <a:rPr lang="en-US" sz="4687">
                <a:solidFill>
                  <a:srgbClr val="FFFBFB"/>
                </a:solidFill>
                <a:latin typeface="Almarai"/>
                <a:ea typeface="Almarai"/>
                <a:cs typeface="Almarai"/>
                <a:sym typeface="Almarai"/>
              </a:rPr>
              <a:t>16 feature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517515" y="2417844"/>
            <a:ext cx="6134277" cy="613427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5400000">
            <a:off x="1674649" y="1337924"/>
            <a:ext cx="1224824" cy="122482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3140913" y="1557132"/>
            <a:ext cx="7297240" cy="790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34"/>
              </a:lnSpc>
              <a:spcBef>
                <a:spcPct val="0"/>
              </a:spcBef>
            </a:pPr>
            <a:r>
              <a:rPr lang="en-US" b="true" sz="5028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Preprocessing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68405" y="2800873"/>
            <a:ext cx="7084934" cy="803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55"/>
              </a:lnSpc>
              <a:spcBef>
                <a:spcPct val="0"/>
              </a:spcBef>
            </a:pPr>
            <a:r>
              <a:rPr lang="en-US" b="true" sz="4605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Features Engineering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68405" y="3882080"/>
            <a:ext cx="8908626" cy="1769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13"/>
              </a:lnSpc>
              <a:spcBef>
                <a:spcPct val="0"/>
              </a:spcBef>
            </a:pPr>
            <a:r>
              <a:rPr lang="en-US" sz="34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we perform feature engineering to determine which feature affects the accuracy of the model by calculating the entropy of each feature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68405" y="5950693"/>
            <a:ext cx="8749110" cy="803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55"/>
              </a:lnSpc>
              <a:spcBef>
                <a:spcPct val="0"/>
              </a:spcBef>
            </a:pPr>
            <a:r>
              <a:rPr lang="en-US" b="true" sz="4605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Drop useless features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68405" y="7001445"/>
            <a:ext cx="8908626" cy="1179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13"/>
              </a:lnSpc>
              <a:spcBef>
                <a:spcPct val="0"/>
              </a:spcBef>
            </a:pPr>
            <a:r>
              <a:rPr lang="en-US" sz="3415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In our dataset there are a lot of useless features that don’t affect the model at all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58938" y="1480776"/>
            <a:ext cx="1456246" cy="84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03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16575" y="-1489570"/>
            <a:ext cx="4202211" cy="6003158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16605949" y="8402070"/>
            <a:ext cx="841991" cy="841991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16605949" y="1202778"/>
            <a:ext cx="5246522" cy="7495031"/>
            <a:chOff x="0" y="0"/>
            <a:chExt cx="444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934380" y="1539291"/>
            <a:ext cx="16419241" cy="7208418"/>
          </a:xfrm>
          <a:custGeom>
            <a:avLst/>
            <a:gdLst/>
            <a:ahLst/>
            <a:cxnLst/>
            <a:rect r="r" b="b" t="t" l="l"/>
            <a:pathLst>
              <a:path h="7208418" w="16419241">
                <a:moveTo>
                  <a:pt x="0" y="0"/>
                </a:moveTo>
                <a:lnTo>
                  <a:pt x="16419240" y="0"/>
                </a:lnTo>
                <a:lnTo>
                  <a:pt x="16419240" y="7208418"/>
                </a:lnTo>
                <a:lnTo>
                  <a:pt x="0" y="72084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69" t="0" r="-720" b="-1382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517515" y="2417844"/>
            <a:ext cx="6134277" cy="613427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70" t="0" r="-257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5400000">
            <a:off x="1674649" y="1337924"/>
            <a:ext cx="1224824" cy="122482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3140913" y="1557132"/>
            <a:ext cx="7297240" cy="790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34"/>
              </a:lnSpc>
              <a:spcBef>
                <a:spcPct val="0"/>
              </a:spcBef>
            </a:pPr>
            <a:r>
              <a:rPr lang="en-US" b="true" sz="5028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Preprocessing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68405" y="2800873"/>
            <a:ext cx="7084934" cy="803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55"/>
              </a:lnSpc>
              <a:spcBef>
                <a:spcPct val="0"/>
              </a:spcBef>
            </a:pPr>
            <a:r>
              <a:rPr lang="en-US" b="true" sz="4605">
                <a:solidFill>
                  <a:srgbClr val="17E3B2"/>
                </a:solidFill>
                <a:latin typeface="Almarai Bold"/>
                <a:ea typeface="Almarai Bold"/>
                <a:cs typeface="Almarai Bold"/>
                <a:sym typeface="Almarai Bold"/>
              </a:rPr>
              <a:t>Data is imbalanced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68405" y="3891605"/>
            <a:ext cx="8139510" cy="2447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9"/>
              </a:lnSpc>
            </a:pPr>
            <a:r>
              <a:rPr lang="en-US" sz="3354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98% of our dataset are normal packet and only 2% of it are malicious ones.</a:t>
            </a:r>
          </a:p>
          <a:p>
            <a:pPr algn="l">
              <a:lnSpc>
                <a:spcPts val="4629"/>
              </a:lnSpc>
            </a:pPr>
          </a:p>
          <a:p>
            <a:pPr algn="l" marL="0" indent="0" lvl="0">
              <a:lnSpc>
                <a:spcPts val="5733"/>
              </a:lnSpc>
              <a:spcBef>
                <a:spcPct val="0"/>
              </a:spcBef>
            </a:pPr>
            <a:r>
              <a:rPr lang="en-US" sz="4154">
                <a:solidFill>
                  <a:srgbClr val="17E3B2"/>
                </a:solidFill>
                <a:latin typeface="Almarai"/>
                <a:ea typeface="Almarai"/>
                <a:cs typeface="Almarai"/>
                <a:sym typeface="Almarai"/>
              </a:rPr>
              <a:t>can lead to overfitting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58938" y="1480776"/>
            <a:ext cx="1456246" cy="84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03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517515" y="2417844"/>
            <a:ext cx="6134277" cy="613427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70" t="0" r="-257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5400000">
            <a:off x="1674649" y="1337924"/>
            <a:ext cx="1224824" cy="122482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3140913" y="1557132"/>
            <a:ext cx="7297240" cy="790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34"/>
              </a:lnSpc>
              <a:spcBef>
                <a:spcPct val="0"/>
              </a:spcBef>
            </a:pPr>
            <a:r>
              <a:rPr lang="en-US" b="true" sz="5028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Handle imbalance data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486465"/>
            <a:ext cx="9409453" cy="4166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27"/>
              </a:lnSpc>
              <a:spcBef>
                <a:spcPct val="0"/>
              </a:spcBef>
            </a:pPr>
            <a:r>
              <a:rPr lang="en-US" sz="4802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To handle imbalanced data we use</a:t>
            </a:r>
            <a:r>
              <a:rPr lang="en-US" sz="4802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 SMOTE function to handle imbalance data by increase the minority class to be equelivant to the other class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58938" y="1480776"/>
            <a:ext cx="1456246" cy="85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04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2066886"/>
            <a:ext cx="5754080" cy="8220114"/>
            <a:chOff x="0" y="0"/>
            <a:chExt cx="4445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5173055" y="-2043171"/>
            <a:ext cx="5754080" cy="8220114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2222500" y="6350000"/>
                  </a:moveTo>
                  <a:cubicBezTo>
                    <a:pt x="995680" y="6350000"/>
                    <a:pt x="0" y="5354320"/>
                    <a:pt x="0" y="4127500"/>
                  </a:cubicBezTo>
                  <a:lnTo>
                    <a:pt x="0" y="2222500"/>
                  </a:lnTo>
                  <a:cubicBezTo>
                    <a:pt x="0" y="995680"/>
                    <a:pt x="995680" y="0"/>
                    <a:pt x="2222500" y="0"/>
                  </a:cubicBezTo>
                  <a:cubicBezTo>
                    <a:pt x="3449320" y="0"/>
                    <a:pt x="4445000" y="995680"/>
                    <a:pt x="4445000" y="2222500"/>
                  </a:cubicBezTo>
                  <a:lnTo>
                    <a:pt x="4445000" y="4127500"/>
                  </a:lnTo>
                  <a:cubicBezTo>
                    <a:pt x="4445000" y="5354320"/>
                    <a:pt x="3449320" y="6350000"/>
                    <a:pt x="22225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01730" t="0" r="-20173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1674649" y="1337924"/>
            <a:ext cx="1224824" cy="1224824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26211" t="0" r="-12621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3112338" y="1557132"/>
            <a:ext cx="7645953" cy="790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34"/>
              </a:lnSpc>
              <a:spcBef>
                <a:spcPct val="0"/>
              </a:spcBef>
            </a:pPr>
            <a:r>
              <a:rPr lang="en-US" b="true" sz="5028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Handle imbalance data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45224" y="3168885"/>
            <a:ext cx="13797552" cy="2248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08"/>
              </a:lnSpc>
              <a:spcBef>
                <a:spcPct val="0"/>
              </a:spcBef>
            </a:pPr>
            <a:r>
              <a:rPr lang="en-US" sz="4354">
                <a:solidFill>
                  <a:srgbClr val="FFFFFF"/>
                </a:solidFill>
                <a:latin typeface="Almarai"/>
                <a:ea typeface="Almarai"/>
                <a:cs typeface="Almarai"/>
                <a:sym typeface="Almarai"/>
              </a:rPr>
              <a:t>To handle imbalanced data we use  SMOTE function to handle imbalance data by increase the minority class to be equelivant to the other class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58938" y="1480776"/>
            <a:ext cx="1456246" cy="85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17"/>
              </a:lnSpc>
            </a:pPr>
            <a:r>
              <a:rPr lang="en-US" sz="4940" b="true">
                <a:solidFill>
                  <a:srgbClr val="FFFFFF"/>
                </a:solidFill>
                <a:latin typeface="Almarai Bold"/>
                <a:ea typeface="Almarai Bold"/>
                <a:cs typeface="Almarai Bold"/>
                <a:sym typeface="Almarai Bold"/>
              </a:rPr>
              <a:t>04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DAGZk6NeSgw</dc:identifier>
  <dcterms:modified xsi:type="dcterms:W3CDTF">2011-08-01T06:04:30Z</dcterms:modified>
  <cp:revision>1</cp:revision>
  <dc:title>DNS Cache Poisoning</dc:title>
</cp:coreProperties>
</file>

<file path=docProps/thumbnail.jpeg>
</file>